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Lst>
  <p:notesMasterIdLst>
    <p:notesMasterId r:id="rId17"/>
  </p:notesMasterIdLst>
  <p:sldIdLst>
    <p:sldId id="277" r:id="rId2"/>
    <p:sldId id="269" r:id="rId3"/>
    <p:sldId id="257" r:id="rId4"/>
    <p:sldId id="258" r:id="rId5"/>
    <p:sldId id="259" r:id="rId6"/>
    <p:sldId id="260" r:id="rId7"/>
    <p:sldId id="261" r:id="rId8"/>
    <p:sldId id="262" r:id="rId9"/>
    <p:sldId id="264" r:id="rId10"/>
    <p:sldId id="276" r:id="rId11"/>
    <p:sldId id="278" r:id="rId12"/>
    <p:sldId id="275"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2" d="100"/>
          <a:sy n="122" d="100"/>
        </p:scale>
        <p:origin x="24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68760-D4E7-8142-8975-AD585FEF004E}" type="datetimeFigureOut">
              <a:rPr lang="en-US" smtClean="0"/>
              <a:t>4/23/23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B5B57-0691-1C4C-97CC-E4CC80660EA0}" type="slidenum">
              <a:rPr lang="en-US" smtClean="0"/>
              <a:t>‹#›</a:t>
            </a:fld>
            <a:endParaRPr lang="en-US"/>
          </a:p>
        </p:txBody>
      </p:sp>
    </p:spTree>
    <p:extLst>
      <p:ext uri="{BB962C8B-B14F-4D97-AF65-F5344CB8AC3E}">
        <p14:creationId xmlns:p14="http://schemas.microsoft.com/office/powerpoint/2010/main" val="157937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B5B57-0691-1C4C-97CC-E4CC80660EA0}" type="slidenum">
              <a:rPr lang="en-US" smtClean="0"/>
              <a:t>10</a:t>
            </a:fld>
            <a:endParaRPr lang="en-US"/>
          </a:p>
        </p:txBody>
      </p:sp>
    </p:spTree>
    <p:extLst>
      <p:ext uri="{BB962C8B-B14F-4D97-AF65-F5344CB8AC3E}">
        <p14:creationId xmlns:p14="http://schemas.microsoft.com/office/powerpoint/2010/main" val="2416521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259024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8F4277-E6EF-490C-9F04-B261E4ED7D38}"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108756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38079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2030064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4040144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18F4277-E6EF-490C-9F04-B261E4ED7D38}" type="datetimeFigureOut">
              <a:rPr lang="en-US" smtClean="0"/>
              <a:t>4/23/23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3228600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18F4277-E6EF-490C-9F04-B261E4ED7D38}" type="datetimeFigureOut">
              <a:rPr lang="en-US" smtClean="0"/>
              <a:t>4/23/23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1796589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2485787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2536945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311211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F4277-E6EF-490C-9F04-B261E4ED7D38}"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3724535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8F4277-E6EF-490C-9F04-B261E4ED7D38}"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197466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8F4277-E6EF-490C-9F04-B261E4ED7D38}" type="datetimeFigureOut">
              <a:rPr lang="en-US" smtClean="0"/>
              <a:t>4/23/23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1950639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8F4277-E6EF-490C-9F04-B261E4ED7D38}" type="datetimeFigureOut">
              <a:rPr lang="en-US" smtClean="0"/>
              <a:t>4/23/23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268611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F4277-E6EF-490C-9F04-B261E4ED7D38}" type="datetimeFigureOut">
              <a:rPr lang="en-US" smtClean="0"/>
              <a:t>4/23/23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2291304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8F4277-E6EF-490C-9F04-B261E4ED7D38}"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47384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8F4277-E6EF-490C-9F04-B261E4ED7D38}"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16E474E-091C-4B8B-B351-52F427770A11}" type="slidenum">
              <a:rPr lang="en-US" smtClean="0"/>
              <a:t>‹#›</a:t>
            </a:fld>
            <a:endParaRPr lang="en-US"/>
          </a:p>
        </p:txBody>
      </p:sp>
    </p:spTree>
    <p:extLst>
      <p:ext uri="{BB962C8B-B14F-4D97-AF65-F5344CB8AC3E}">
        <p14:creationId xmlns:p14="http://schemas.microsoft.com/office/powerpoint/2010/main" val="389526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18F4277-E6EF-490C-9F04-B261E4ED7D38}" type="datetimeFigureOut">
              <a:rPr lang="en-US" smtClean="0"/>
              <a:t>4/23/23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16E474E-091C-4B8B-B351-52F427770A11}" type="slidenum">
              <a:rPr lang="en-US" smtClean="0"/>
              <a:t>‹#›</a:t>
            </a:fld>
            <a:endParaRPr lang="en-US"/>
          </a:p>
        </p:txBody>
      </p:sp>
    </p:spTree>
    <p:extLst>
      <p:ext uri="{BB962C8B-B14F-4D97-AF65-F5344CB8AC3E}">
        <p14:creationId xmlns:p14="http://schemas.microsoft.com/office/powerpoint/2010/main" val="3983496756"/>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E07C90-50AF-73A6-244B-E2458DFA9B31}"/>
              </a:ext>
            </a:extLst>
          </p:cNvPr>
          <p:cNvSpPr txBox="1"/>
          <p:nvPr/>
        </p:nvSpPr>
        <p:spPr>
          <a:xfrm>
            <a:off x="2270236" y="249661"/>
            <a:ext cx="5551918" cy="563231"/>
          </a:xfrm>
          <a:prstGeom prst="rect">
            <a:avLst/>
          </a:prstGeom>
          <a:noFill/>
        </p:spPr>
        <p:txBody>
          <a:bodyPr wrap="square" rtlCol="0">
            <a:spAutoFit/>
          </a:bodyPr>
          <a:lstStyle/>
          <a:p>
            <a:r>
              <a:rPr lang="en-US" sz="3060" b="1" dirty="0">
                <a:latin typeface="Times New Roman" panose="02020603050405020304" pitchFamily="18" charset="0"/>
              </a:rPr>
              <a:t>Machine Learning(CS-7830-01)</a:t>
            </a:r>
          </a:p>
        </p:txBody>
      </p:sp>
      <p:sp>
        <p:nvSpPr>
          <p:cNvPr id="3" name="TextBox 2">
            <a:extLst>
              <a:ext uri="{FF2B5EF4-FFF2-40B4-BE49-F238E27FC236}">
                <a16:creationId xmlns:a16="http://schemas.microsoft.com/office/drawing/2014/main" id="{19FE7173-F351-8B9A-76E0-E767EBF8F81F}"/>
              </a:ext>
            </a:extLst>
          </p:cNvPr>
          <p:cNvSpPr txBox="1"/>
          <p:nvPr/>
        </p:nvSpPr>
        <p:spPr>
          <a:xfrm>
            <a:off x="4510310" y="1568291"/>
            <a:ext cx="1410899" cy="553998"/>
          </a:xfrm>
          <a:prstGeom prst="rect">
            <a:avLst/>
          </a:prstGeom>
          <a:noFill/>
        </p:spPr>
        <p:txBody>
          <a:bodyPr wrap="none" rtlCol="0">
            <a:spAutoFit/>
          </a:bodyPr>
          <a:lstStyle/>
          <a:p>
            <a:r>
              <a:rPr lang="en-US" sz="3000" b="1" dirty="0">
                <a:latin typeface="Times New Roman" panose="02020603050405020304" pitchFamily="18" charset="0"/>
              </a:rPr>
              <a:t>Team-9</a:t>
            </a:r>
          </a:p>
        </p:txBody>
      </p:sp>
      <p:sp>
        <p:nvSpPr>
          <p:cNvPr id="4" name="TextBox 3">
            <a:extLst>
              <a:ext uri="{FF2B5EF4-FFF2-40B4-BE49-F238E27FC236}">
                <a16:creationId xmlns:a16="http://schemas.microsoft.com/office/drawing/2014/main" id="{0720CA7D-4E54-1251-6E26-45DED03E19FF}"/>
              </a:ext>
            </a:extLst>
          </p:cNvPr>
          <p:cNvSpPr txBox="1"/>
          <p:nvPr/>
        </p:nvSpPr>
        <p:spPr>
          <a:xfrm>
            <a:off x="895840" y="2230222"/>
            <a:ext cx="9042284" cy="1077218"/>
          </a:xfrm>
          <a:prstGeom prst="rect">
            <a:avLst/>
          </a:prstGeom>
          <a:noFill/>
        </p:spPr>
        <p:txBody>
          <a:bodyPr wrap="none" rtlCol="0">
            <a:spAutoFit/>
          </a:bodyPr>
          <a:lstStyle/>
          <a:p>
            <a:pPr algn="l"/>
            <a:r>
              <a:rPr lang="en-US" sz="2800" b="1" i="0" dirty="0">
                <a:solidFill>
                  <a:srgbClr val="000000"/>
                </a:solidFill>
                <a:effectLst/>
                <a:latin typeface="Times New Roman" panose="02020603050405020304" pitchFamily="18" charset="0"/>
              </a:rPr>
              <a:t>Plant Disease Detection using Fuzzy KNN and MLP -2023</a:t>
            </a:r>
            <a:endParaRPr lang="en-US" sz="2800" b="0" i="0" dirty="0">
              <a:solidFill>
                <a:srgbClr val="242424"/>
              </a:solidFill>
              <a:effectLst/>
              <a:latin typeface="Times New Roman" panose="02020603050405020304" pitchFamily="18" charset="0"/>
            </a:endParaRPr>
          </a:p>
          <a:p>
            <a:br>
              <a:rPr lang="en-US" dirty="0"/>
            </a:br>
            <a:endParaRPr lang="en-US" dirty="0"/>
          </a:p>
        </p:txBody>
      </p:sp>
      <p:sp>
        <p:nvSpPr>
          <p:cNvPr id="5" name="TextBox 4">
            <a:extLst>
              <a:ext uri="{FF2B5EF4-FFF2-40B4-BE49-F238E27FC236}">
                <a16:creationId xmlns:a16="http://schemas.microsoft.com/office/drawing/2014/main" id="{59F9ECF9-75E2-980B-FC8A-6287AC99C5E6}"/>
              </a:ext>
            </a:extLst>
          </p:cNvPr>
          <p:cNvSpPr txBox="1"/>
          <p:nvPr/>
        </p:nvSpPr>
        <p:spPr>
          <a:xfrm>
            <a:off x="895840" y="3429000"/>
            <a:ext cx="3361754" cy="1815882"/>
          </a:xfrm>
          <a:prstGeom prst="rect">
            <a:avLst/>
          </a:prstGeom>
          <a:noFill/>
        </p:spPr>
        <p:txBody>
          <a:bodyPr wrap="none" rtlCol="0">
            <a:spAutoFit/>
          </a:bodyPr>
          <a:lstStyle/>
          <a:p>
            <a:r>
              <a:rPr lang="en-US" sz="2200" b="1" dirty="0">
                <a:latin typeface="Times New Roman" panose="02020603050405020304" pitchFamily="18" charset="0"/>
              </a:rPr>
              <a:t>Members of the project</a:t>
            </a:r>
          </a:p>
          <a:p>
            <a:endParaRPr lang="en-US" dirty="0">
              <a:latin typeface="TimesNewRomanPSMT"/>
            </a:endParaRPr>
          </a:p>
          <a:p>
            <a:r>
              <a:rPr lang="en-US" sz="1800" dirty="0">
                <a:effectLst/>
                <a:latin typeface="Times New Roman" panose="02020603050405020304" pitchFamily="18" charset="0"/>
                <a:cs typeface="Times New Roman" panose="02020603050405020304" pitchFamily="18" charset="0"/>
              </a:rPr>
              <a:t>Kartheek </a:t>
            </a:r>
            <a:r>
              <a:rPr lang="en-US" dirty="0" err="1">
                <a:latin typeface="Times New Roman" panose="02020603050405020304" pitchFamily="18" charset="0"/>
                <a:cs typeface="Times New Roman" panose="02020603050405020304" pitchFamily="18" charset="0"/>
              </a:rPr>
              <a:t>K</a:t>
            </a:r>
            <a:r>
              <a:rPr lang="en-US" sz="1800" dirty="0" err="1">
                <a:effectLst/>
                <a:latin typeface="Times New Roman" panose="02020603050405020304" pitchFamily="18" charset="0"/>
                <a:cs typeface="Times New Roman" panose="02020603050405020304" pitchFamily="18" charset="0"/>
              </a:rPr>
              <a:t>odati</a:t>
            </a:r>
            <a:r>
              <a:rPr lang="en-US" sz="1800" dirty="0">
                <a:effectLst/>
                <a:latin typeface="Times New Roman" panose="02020603050405020304" pitchFamily="18" charset="0"/>
                <a:cs typeface="Times New Roman" panose="02020603050405020304" pitchFamily="18" charset="0"/>
              </a:rPr>
              <a:t> – U01033252</a:t>
            </a:r>
            <a:br>
              <a:rPr lang="en-US" sz="1800" dirty="0">
                <a:effectLst/>
                <a:latin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cs typeface="Times New Roman" panose="02020603050405020304" pitchFamily="18" charset="0"/>
              </a:rPr>
              <a:t>Sneha </a:t>
            </a:r>
            <a:r>
              <a:rPr lang="en-US" sz="1800" dirty="0" err="1">
                <a:effectLst/>
                <a:latin typeface="Times New Roman" panose="02020603050405020304" pitchFamily="18" charset="0"/>
                <a:cs typeface="Times New Roman" panose="02020603050405020304" pitchFamily="18" charset="0"/>
              </a:rPr>
              <a:t>Mirupala</a:t>
            </a:r>
            <a:r>
              <a:rPr lang="en-US" sz="1800" dirty="0">
                <a:effectLst/>
                <a:latin typeface="Times New Roman" panose="02020603050405020304" pitchFamily="18" charset="0"/>
                <a:cs typeface="Times New Roman" panose="02020603050405020304" pitchFamily="18" charset="0"/>
              </a:rPr>
              <a:t> – U01033363</a:t>
            </a:r>
            <a:br>
              <a:rPr lang="en-US" sz="1800" dirty="0">
                <a:effectLst/>
                <a:latin typeface="Times New Roman" panose="02020603050405020304" pitchFamily="18" charset="0"/>
                <a:cs typeface="Times New Roman" panose="02020603050405020304" pitchFamily="18" charset="0"/>
              </a:rPr>
            </a:br>
            <a:r>
              <a:rPr lang="en-US" sz="1800" dirty="0" err="1">
                <a:effectLst/>
                <a:latin typeface="Times New Roman" panose="02020603050405020304" pitchFamily="18" charset="0"/>
                <a:cs typeface="Times New Roman" panose="02020603050405020304" pitchFamily="18" charset="0"/>
              </a:rPr>
              <a:t>Tejaswini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Minupala</a:t>
            </a:r>
            <a:r>
              <a:rPr lang="en-US" sz="1800" dirty="0">
                <a:effectLst/>
                <a:latin typeface="Times New Roman" panose="02020603050405020304" pitchFamily="18" charset="0"/>
                <a:cs typeface="Times New Roman" panose="02020603050405020304" pitchFamily="18" charset="0"/>
              </a:rPr>
              <a:t> - U01066894 </a:t>
            </a:r>
            <a:endParaRPr lang="en-US" dirty="0">
              <a:latin typeface="Times New Roman" panose="02020603050405020304" pitchFamily="18"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DCA4BA27-5480-F92E-C83E-8FEDC0ED9D44}"/>
              </a:ext>
            </a:extLst>
          </p:cNvPr>
          <p:cNvSpPr txBox="1"/>
          <p:nvPr/>
        </p:nvSpPr>
        <p:spPr>
          <a:xfrm>
            <a:off x="7401739" y="924910"/>
            <a:ext cx="2739788" cy="323165"/>
          </a:xfrm>
          <a:prstGeom prst="rect">
            <a:avLst/>
          </a:prstGeom>
          <a:noFill/>
        </p:spPr>
        <p:txBody>
          <a:bodyPr wrap="square" rtlCol="0">
            <a:spAutoFit/>
          </a:bodyPr>
          <a:lstStyle/>
          <a:p>
            <a:r>
              <a:rPr lang="en-US" sz="1500" dirty="0">
                <a:latin typeface="Times New Roman" panose="02020603050405020304" pitchFamily="18" charset="0"/>
              </a:rPr>
              <a:t>~By Tanvi Banerjee.</a:t>
            </a:r>
          </a:p>
        </p:txBody>
      </p:sp>
      <p:pic>
        <p:nvPicPr>
          <p:cNvPr id="9" name="Audio 8">
            <a:hlinkClick r:id="" action="ppaction://media"/>
            <a:extLst>
              <a:ext uri="{FF2B5EF4-FFF2-40B4-BE49-F238E27FC236}">
                <a16:creationId xmlns:a16="http://schemas.microsoft.com/office/drawing/2014/main" id="{F693A5D4-15A3-57DB-9B19-688B159199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0982028"/>
      </p:ext>
    </p:extLst>
  </p:cSld>
  <p:clrMapOvr>
    <a:masterClrMapping/>
  </p:clrMapOvr>
  <mc:AlternateContent xmlns:mc="http://schemas.openxmlformats.org/markup-compatibility/2006" xmlns:p14="http://schemas.microsoft.com/office/powerpoint/2010/main">
    <mc:Choice Requires="p14">
      <p:transition spd="slow" p14:dur="2000" advTm="15928"/>
    </mc:Choice>
    <mc:Fallback xmlns="">
      <p:transition spd="slow" advTm="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2382-2D78-AE69-C90B-7D85B604265E}"/>
              </a:ext>
            </a:extLst>
          </p:cNvPr>
          <p:cNvSpPr>
            <a:spLocks noGrp="1"/>
          </p:cNvSpPr>
          <p:nvPr>
            <p:ph type="title"/>
          </p:nvPr>
        </p:nvSpPr>
        <p:spPr/>
        <p:txBody>
          <a:bodyPr/>
          <a:lstStyle/>
          <a:p>
            <a:r>
              <a:rPr lang="en-US" dirty="0"/>
              <a:t>Bar Graph for the count of the images in the dataset</a:t>
            </a:r>
          </a:p>
        </p:txBody>
      </p:sp>
      <p:pic>
        <p:nvPicPr>
          <p:cNvPr id="5" name="Content Placeholder 4">
            <a:extLst>
              <a:ext uri="{FF2B5EF4-FFF2-40B4-BE49-F238E27FC236}">
                <a16:creationId xmlns:a16="http://schemas.microsoft.com/office/drawing/2014/main" id="{D318DFBE-B38B-329A-2406-C5702E78C43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54953" y="2468032"/>
            <a:ext cx="7095667" cy="3416300"/>
          </a:xfrm>
        </p:spPr>
      </p:pic>
      <p:pic>
        <p:nvPicPr>
          <p:cNvPr id="3" name="Audio 2">
            <a:hlinkClick r:id="" action="ppaction://media"/>
            <a:extLst>
              <a:ext uri="{FF2B5EF4-FFF2-40B4-BE49-F238E27FC236}">
                <a16:creationId xmlns:a16="http://schemas.microsoft.com/office/drawing/2014/main" id="{191BCDA5-33C9-6313-7E75-6875C2CC5B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78650486"/>
      </p:ext>
    </p:extLst>
  </p:cSld>
  <p:clrMapOvr>
    <a:masterClrMapping/>
  </p:clrMapOvr>
  <mc:AlternateContent xmlns:mc="http://schemas.openxmlformats.org/markup-compatibility/2006" xmlns:p14="http://schemas.microsoft.com/office/powerpoint/2010/main">
    <mc:Choice Requires="p14">
      <p:transition spd="slow" p14:dur="2000" advTm="32983"/>
    </mc:Choice>
    <mc:Fallback xmlns="">
      <p:transition spd="slow" advTm="32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C285-E534-5676-87CB-B7959C654BB0}"/>
              </a:ext>
            </a:extLst>
          </p:cNvPr>
          <p:cNvSpPr>
            <a:spLocks noGrp="1"/>
          </p:cNvSpPr>
          <p:nvPr>
            <p:ph type="title"/>
          </p:nvPr>
        </p:nvSpPr>
        <p:spPr/>
        <p:txBody>
          <a:bodyPr/>
          <a:lstStyle/>
          <a:p>
            <a:r>
              <a:rPr lang="en-US" dirty="0"/>
              <a:t>Flow chat of the program</a:t>
            </a:r>
          </a:p>
        </p:txBody>
      </p:sp>
      <p:sp>
        <p:nvSpPr>
          <p:cNvPr id="6" name="Rectangle 5">
            <a:extLst>
              <a:ext uri="{FF2B5EF4-FFF2-40B4-BE49-F238E27FC236}">
                <a16:creationId xmlns:a16="http://schemas.microsoft.com/office/drawing/2014/main" id="{27E3B029-59F7-6835-9FEF-5AB96E37035B}"/>
              </a:ext>
            </a:extLst>
          </p:cNvPr>
          <p:cNvSpPr/>
          <p:nvPr/>
        </p:nvSpPr>
        <p:spPr>
          <a:xfrm>
            <a:off x="1639614" y="2878046"/>
            <a:ext cx="1891862" cy="5885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Dataset</a:t>
            </a:r>
          </a:p>
        </p:txBody>
      </p:sp>
      <p:sp>
        <p:nvSpPr>
          <p:cNvPr id="9" name="Rectangle 8">
            <a:extLst>
              <a:ext uri="{FF2B5EF4-FFF2-40B4-BE49-F238E27FC236}">
                <a16:creationId xmlns:a16="http://schemas.microsoft.com/office/drawing/2014/main" id="{743CFA0A-7BEF-3EA3-F55F-8B3FF993BA97}"/>
              </a:ext>
            </a:extLst>
          </p:cNvPr>
          <p:cNvSpPr/>
          <p:nvPr/>
        </p:nvSpPr>
        <p:spPr>
          <a:xfrm>
            <a:off x="1639614" y="4117302"/>
            <a:ext cx="1891862"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a:t>
            </a:r>
          </a:p>
        </p:txBody>
      </p:sp>
      <p:sp>
        <p:nvSpPr>
          <p:cNvPr id="10" name="Rectangle 9">
            <a:extLst>
              <a:ext uri="{FF2B5EF4-FFF2-40B4-BE49-F238E27FC236}">
                <a16:creationId xmlns:a16="http://schemas.microsoft.com/office/drawing/2014/main" id="{9DCFAE0A-F81B-893C-0FA9-AA199B1A5DA8}"/>
              </a:ext>
            </a:extLst>
          </p:cNvPr>
          <p:cNvSpPr/>
          <p:nvPr/>
        </p:nvSpPr>
        <p:spPr>
          <a:xfrm>
            <a:off x="1670148" y="5130864"/>
            <a:ext cx="1891862"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distance</a:t>
            </a:r>
          </a:p>
        </p:txBody>
      </p:sp>
      <p:sp>
        <p:nvSpPr>
          <p:cNvPr id="11" name="Rectangle 10">
            <a:extLst>
              <a:ext uri="{FF2B5EF4-FFF2-40B4-BE49-F238E27FC236}">
                <a16:creationId xmlns:a16="http://schemas.microsoft.com/office/drawing/2014/main" id="{F80527B5-F07A-115A-0BB0-B1EF5FB2A18C}"/>
              </a:ext>
            </a:extLst>
          </p:cNvPr>
          <p:cNvSpPr/>
          <p:nvPr/>
        </p:nvSpPr>
        <p:spPr>
          <a:xfrm>
            <a:off x="1639615" y="6052498"/>
            <a:ext cx="1891862"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Give degree of membership</a:t>
            </a:r>
          </a:p>
        </p:txBody>
      </p:sp>
      <p:sp>
        <p:nvSpPr>
          <p:cNvPr id="12" name="Rectangle 11">
            <a:extLst>
              <a:ext uri="{FF2B5EF4-FFF2-40B4-BE49-F238E27FC236}">
                <a16:creationId xmlns:a16="http://schemas.microsoft.com/office/drawing/2014/main" id="{FA2A60E1-40E5-3E99-1DC4-E00A836FA5BC}"/>
              </a:ext>
            </a:extLst>
          </p:cNvPr>
          <p:cNvSpPr/>
          <p:nvPr/>
        </p:nvSpPr>
        <p:spPr>
          <a:xfrm>
            <a:off x="5233487" y="6052498"/>
            <a:ext cx="2212427"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Predict the class</a:t>
            </a:r>
          </a:p>
        </p:txBody>
      </p:sp>
      <p:sp>
        <p:nvSpPr>
          <p:cNvPr id="13" name="Rectangle 12">
            <a:extLst>
              <a:ext uri="{FF2B5EF4-FFF2-40B4-BE49-F238E27FC236}">
                <a16:creationId xmlns:a16="http://schemas.microsoft.com/office/drawing/2014/main" id="{73BC9DE6-8746-E675-0C77-23B448727918}"/>
              </a:ext>
            </a:extLst>
          </p:cNvPr>
          <p:cNvSpPr/>
          <p:nvPr/>
        </p:nvSpPr>
        <p:spPr>
          <a:xfrm>
            <a:off x="5233487" y="5199045"/>
            <a:ext cx="2212427"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Score the accuracy value</a:t>
            </a:r>
          </a:p>
        </p:txBody>
      </p:sp>
      <p:sp>
        <p:nvSpPr>
          <p:cNvPr id="14" name="Rectangle 13">
            <a:extLst>
              <a:ext uri="{FF2B5EF4-FFF2-40B4-BE49-F238E27FC236}">
                <a16:creationId xmlns:a16="http://schemas.microsoft.com/office/drawing/2014/main" id="{8BAC93EB-2CA6-9772-1135-0547D19B827A}"/>
              </a:ext>
            </a:extLst>
          </p:cNvPr>
          <p:cNvSpPr/>
          <p:nvPr/>
        </p:nvSpPr>
        <p:spPr>
          <a:xfrm>
            <a:off x="5233487" y="3969772"/>
            <a:ext cx="2113243"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Leaf Image</a:t>
            </a:r>
          </a:p>
        </p:txBody>
      </p:sp>
      <p:sp>
        <p:nvSpPr>
          <p:cNvPr id="15" name="Rectangle 14">
            <a:extLst>
              <a:ext uri="{FF2B5EF4-FFF2-40B4-BE49-F238E27FC236}">
                <a16:creationId xmlns:a16="http://schemas.microsoft.com/office/drawing/2014/main" id="{747051EC-00B2-C369-063A-48D1DEDF12D6}"/>
              </a:ext>
            </a:extLst>
          </p:cNvPr>
          <p:cNvSpPr/>
          <p:nvPr/>
        </p:nvSpPr>
        <p:spPr>
          <a:xfrm>
            <a:off x="5233487" y="2678057"/>
            <a:ext cx="2113243"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Trial &amp; error process</a:t>
            </a:r>
          </a:p>
        </p:txBody>
      </p:sp>
      <p:sp>
        <p:nvSpPr>
          <p:cNvPr id="16" name="Rectangle 15">
            <a:extLst>
              <a:ext uri="{FF2B5EF4-FFF2-40B4-BE49-F238E27FC236}">
                <a16:creationId xmlns:a16="http://schemas.microsoft.com/office/drawing/2014/main" id="{FF6F8808-7940-2D14-5BAF-E30CF6193618}"/>
              </a:ext>
            </a:extLst>
          </p:cNvPr>
          <p:cNvSpPr/>
          <p:nvPr/>
        </p:nvSpPr>
        <p:spPr>
          <a:xfrm>
            <a:off x="8888459" y="2612696"/>
            <a:ext cx="2307018" cy="588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Disease name on the leaf</a:t>
            </a:r>
          </a:p>
        </p:txBody>
      </p:sp>
      <p:sp>
        <p:nvSpPr>
          <p:cNvPr id="19" name="Oval 18">
            <a:extLst>
              <a:ext uri="{FF2B5EF4-FFF2-40B4-BE49-F238E27FC236}">
                <a16:creationId xmlns:a16="http://schemas.microsoft.com/office/drawing/2014/main" id="{BC5971EE-A163-22DA-F1A3-92C8B6AED78D}"/>
              </a:ext>
            </a:extLst>
          </p:cNvPr>
          <p:cNvSpPr/>
          <p:nvPr/>
        </p:nvSpPr>
        <p:spPr>
          <a:xfrm>
            <a:off x="1723697" y="2289139"/>
            <a:ext cx="1608082"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20" name="Oval 19">
            <a:extLst>
              <a:ext uri="{FF2B5EF4-FFF2-40B4-BE49-F238E27FC236}">
                <a16:creationId xmlns:a16="http://schemas.microsoft.com/office/drawing/2014/main" id="{6313B5FD-D7CA-4F39-6038-8816E8716C51}"/>
              </a:ext>
            </a:extLst>
          </p:cNvPr>
          <p:cNvSpPr/>
          <p:nvPr/>
        </p:nvSpPr>
        <p:spPr>
          <a:xfrm>
            <a:off x="9375870" y="3808068"/>
            <a:ext cx="1411012" cy="462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21" name="TextBox 20">
            <a:extLst>
              <a:ext uri="{FF2B5EF4-FFF2-40B4-BE49-F238E27FC236}">
                <a16:creationId xmlns:a16="http://schemas.microsoft.com/office/drawing/2014/main" id="{BD839734-D48E-2DDF-FF2E-189B3128699A}"/>
              </a:ext>
            </a:extLst>
          </p:cNvPr>
          <p:cNvSpPr txBox="1"/>
          <p:nvPr/>
        </p:nvSpPr>
        <p:spPr>
          <a:xfrm>
            <a:off x="5821068" y="4717967"/>
            <a:ext cx="755335" cy="369332"/>
          </a:xfrm>
          <a:prstGeom prst="rect">
            <a:avLst/>
          </a:prstGeom>
          <a:noFill/>
        </p:spPr>
        <p:txBody>
          <a:bodyPr wrap="none" rtlCol="0">
            <a:spAutoFit/>
          </a:bodyPr>
          <a:lstStyle/>
          <a:p>
            <a:r>
              <a:rPr lang="en-US" b="1" dirty="0"/>
              <a:t>Input</a:t>
            </a:r>
          </a:p>
        </p:txBody>
      </p:sp>
      <p:sp>
        <p:nvSpPr>
          <p:cNvPr id="22" name="TextBox 21">
            <a:extLst>
              <a:ext uri="{FF2B5EF4-FFF2-40B4-BE49-F238E27FC236}">
                <a16:creationId xmlns:a16="http://schemas.microsoft.com/office/drawing/2014/main" id="{C252255C-FCE0-AFDC-0E56-7598915A102D}"/>
              </a:ext>
            </a:extLst>
          </p:cNvPr>
          <p:cNvSpPr txBox="1"/>
          <p:nvPr/>
        </p:nvSpPr>
        <p:spPr>
          <a:xfrm>
            <a:off x="5856206" y="3438736"/>
            <a:ext cx="639919" cy="369332"/>
          </a:xfrm>
          <a:prstGeom prst="rect">
            <a:avLst/>
          </a:prstGeom>
          <a:noFill/>
        </p:spPr>
        <p:txBody>
          <a:bodyPr wrap="none" rtlCol="0">
            <a:spAutoFit/>
          </a:bodyPr>
          <a:lstStyle/>
          <a:p>
            <a:r>
              <a:rPr lang="en-US" b="1" dirty="0"/>
              <a:t>MLP</a:t>
            </a:r>
          </a:p>
        </p:txBody>
      </p:sp>
      <p:sp>
        <p:nvSpPr>
          <p:cNvPr id="26" name="TextBox 25">
            <a:extLst>
              <a:ext uri="{FF2B5EF4-FFF2-40B4-BE49-F238E27FC236}">
                <a16:creationId xmlns:a16="http://schemas.microsoft.com/office/drawing/2014/main" id="{0CD80EF9-3466-6669-F88F-EC133030B2DF}"/>
              </a:ext>
            </a:extLst>
          </p:cNvPr>
          <p:cNvSpPr txBox="1"/>
          <p:nvPr/>
        </p:nvSpPr>
        <p:spPr>
          <a:xfrm>
            <a:off x="7626914" y="2567885"/>
            <a:ext cx="981359" cy="369332"/>
          </a:xfrm>
          <a:prstGeom prst="rect">
            <a:avLst/>
          </a:prstGeom>
          <a:noFill/>
        </p:spPr>
        <p:txBody>
          <a:bodyPr wrap="none" rtlCol="0">
            <a:spAutoFit/>
          </a:bodyPr>
          <a:lstStyle/>
          <a:p>
            <a:r>
              <a:rPr lang="en-US" b="1" dirty="0"/>
              <a:t>Output</a:t>
            </a:r>
          </a:p>
        </p:txBody>
      </p:sp>
      <p:cxnSp>
        <p:nvCxnSpPr>
          <p:cNvPr id="30" name="Straight Arrow Connector 29">
            <a:extLst>
              <a:ext uri="{FF2B5EF4-FFF2-40B4-BE49-F238E27FC236}">
                <a16:creationId xmlns:a16="http://schemas.microsoft.com/office/drawing/2014/main" id="{7AAEF94B-E146-BC7B-CC03-3B1F9BBB399D}"/>
              </a:ext>
            </a:extLst>
          </p:cNvPr>
          <p:cNvCxnSpPr>
            <a:cxnSpLocks/>
          </p:cNvCxnSpPr>
          <p:nvPr/>
        </p:nvCxnSpPr>
        <p:spPr>
          <a:xfrm>
            <a:off x="2525117" y="2536129"/>
            <a:ext cx="0" cy="31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2932B6-AF57-0A5A-7245-F37D91B2A398}"/>
              </a:ext>
            </a:extLst>
          </p:cNvPr>
          <p:cNvCxnSpPr>
            <a:cxnSpLocks/>
          </p:cNvCxnSpPr>
          <p:nvPr/>
        </p:nvCxnSpPr>
        <p:spPr>
          <a:xfrm>
            <a:off x="2498840" y="3455781"/>
            <a:ext cx="0" cy="643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007297-6703-47E2-977D-A2AC0B66BFF0}"/>
              </a:ext>
            </a:extLst>
          </p:cNvPr>
          <p:cNvCxnSpPr>
            <a:cxnSpLocks/>
          </p:cNvCxnSpPr>
          <p:nvPr/>
        </p:nvCxnSpPr>
        <p:spPr>
          <a:xfrm>
            <a:off x="2498840" y="4705882"/>
            <a:ext cx="0" cy="41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B95BD7-05BA-556D-165B-ED79B31C84D2}"/>
              </a:ext>
            </a:extLst>
          </p:cNvPr>
          <p:cNvCxnSpPr>
            <a:cxnSpLocks/>
          </p:cNvCxnSpPr>
          <p:nvPr/>
        </p:nvCxnSpPr>
        <p:spPr>
          <a:xfrm>
            <a:off x="2498841" y="5747026"/>
            <a:ext cx="0" cy="31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CD2434-3DFB-9004-24E8-EABFE8C309E5}"/>
              </a:ext>
            </a:extLst>
          </p:cNvPr>
          <p:cNvCxnSpPr>
            <a:cxnSpLocks/>
          </p:cNvCxnSpPr>
          <p:nvPr/>
        </p:nvCxnSpPr>
        <p:spPr>
          <a:xfrm flipV="1">
            <a:off x="6208289" y="3266637"/>
            <a:ext cx="0" cy="647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1655CBD-9658-6E5F-4239-10205BAD9CC8}"/>
              </a:ext>
            </a:extLst>
          </p:cNvPr>
          <p:cNvCxnSpPr>
            <a:cxnSpLocks/>
            <a:endCxn id="12" idx="1"/>
          </p:cNvCxnSpPr>
          <p:nvPr/>
        </p:nvCxnSpPr>
        <p:spPr>
          <a:xfrm>
            <a:off x="3531476" y="6320064"/>
            <a:ext cx="1702011" cy="26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43FCDAF-32F0-10E4-4340-7BBCF1214760}"/>
              </a:ext>
            </a:extLst>
          </p:cNvPr>
          <p:cNvCxnSpPr>
            <a:cxnSpLocks/>
            <a:endCxn id="16" idx="1"/>
          </p:cNvCxnSpPr>
          <p:nvPr/>
        </p:nvCxnSpPr>
        <p:spPr>
          <a:xfrm flipV="1">
            <a:off x="7346730" y="2906986"/>
            <a:ext cx="1541729" cy="2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AC87861-B404-1C1C-B1F1-E6512E378EF9}"/>
              </a:ext>
            </a:extLst>
          </p:cNvPr>
          <p:cNvCxnSpPr>
            <a:cxnSpLocks/>
            <a:stCxn id="16" idx="2"/>
          </p:cNvCxnSpPr>
          <p:nvPr/>
        </p:nvCxnSpPr>
        <p:spPr>
          <a:xfrm flipH="1">
            <a:off x="10032423" y="3201276"/>
            <a:ext cx="9545" cy="606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C65F401-6292-A549-97B7-666641BEFE46}"/>
              </a:ext>
            </a:extLst>
          </p:cNvPr>
          <p:cNvSpPr txBox="1"/>
          <p:nvPr/>
        </p:nvSpPr>
        <p:spPr>
          <a:xfrm>
            <a:off x="2498840" y="3729484"/>
            <a:ext cx="591829" cy="369332"/>
          </a:xfrm>
          <a:prstGeom prst="rect">
            <a:avLst/>
          </a:prstGeom>
          <a:noFill/>
        </p:spPr>
        <p:txBody>
          <a:bodyPr wrap="none" rtlCol="0">
            <a:spAutoFit/>
          </a:bodyPr>
          <a:lstStyle/>
          <a:p>
            <a:r>
              <a:rPr lang="en-US" dirty="0"/>
              <a:t>Fit()</a:t>
            </a:r>
          </a:p>
        </p:txBody>
      </p:sp>
      <p:sp>
        <p:nvSpPr>
          <p:cNvPr id="56" name="TextBox 55">
            <a:extLst>
              <a:ext uri="{FF2B5EF4-FFF2-40B4-BE49-F238E27FC236}">
                <a16:creationId xmlns:a16="http://schemas.microsoft.com/office/drawing/2014/main" id="{F4EE4186-371C-67CB-7A4D-A0BD1BB3C2AA}"/>
              </a:ext>
            </a:extLst>
          </p:cNvPr>
          <p:cNvSpPr txBox="1"/>
          <p:nvPr/>
        </p:nvSpPr>
        <p:spPr>
          <a:xfrm>
            <a:off x="2436406" y="4749493"/>
            <a:ext cx="1723549" cy="369332"/>
          </a:xfrm>
          <a:prstGeom prst="rect">
            <a:avLst/>
          </a:prstGeom>
          <a:noFill/>
        </p:spPr>
        <p:txBody>
          <a:bodyPr wrap="none" rtlCol="0">
            <a:spAutoFit/>
          </a:bodyPr>
          <a:lstStyle/>
          <a:p>
            <a:r>
              <a:rPr lang="en-US" dirty="0" err="1"/>
              <a:t>getDistance</a:t>
            </a:r>
            <a:r>
              <a:rPr lang="en-US" dirty="0"/>
              <a:t>()</a:t>
            </a:r>
          </a:p>
        </p:txBody>
      </p:sp>
      <p:sp>
        <p:nvSpPr>
          <p:cNvPr id="58" name="TextBox 57">
            <a:extLst>
              <a:ext uri="{FF2B5EF4-FFF2-40B4-BE49-F238E27FC236}">
                <a16:creationId xmlns:a16="http://schemas.microsoft.com/office/drawing/2014/main" id="{CEDB3177-56B6-E7FD-4816-85A578E8C693}"/>
              </a:ext>
            </a:extLst>
          </p:cNvPr>
          <p:cNvSpPr txBox="1"/>
          <p:nvPr/>
        </p:nvSpPr>
        <p:spPr>
          <a:xfrm>
            <a:off x="2496417" y="5719794"/>
            <a:ext cx="926857" cy="369332"/>
          </a:xfrm>
          <a:prstGeom prst="rect">
            <a:avLst/>
          </a:prstGeom>
          <a:noFill/>
        </p:spPr>
        <p:txBody>
          <a:bodyPr wrap="none" rtlCol="0">
            <a:spAutoFit/>
          </a:bodyPr>
          <a:lstStyle/>
          <a:p>
            <a:r>
              <a:rPr lang="en-US" dirty="0"/>
              <a:t>Fuzzy()</a:t>
            </a:r>
          </a:p>
        </p:txBody>
      </p:sp>
      <p:sp>
        <p:nvSpPr>
          <p:cNvPr id="59" name="TextBox 58">
            <a:extLst>
              <a:ext uri="{FF2B5EF4-FFF2-40B4-BE49-F238E27FC236}">
                <a16:creationId xmlns:a16="http://schemas.microsoft.com/office/drawing/2014/main" id="{44A56055-F6D8-C584-1C44-76AECD261610}"/>
              </a:ext>
            </a:extLst>
          </p:cNvPr>
          <p:cNvSpPr txBox="1"/>
          <p:nvPr/>
        </p:nvSpPr>
        <p:spPr>
          <a:xfrm>
            <a:off x="3810850" y="5977456"/>
            <a:ext cx="1143262" cy="369332"/>
          </a:xfrm>
          <a:prstGeom prst="rect">
            <a:avLst/>
          </a:prstGeom>
          <a:noFill/>
        </p:spPr>
        <p:txBody>
          <a:bodyPr wrap="none" rtlCol="0">
            <a:spAutoFit/>
          </a:bodyPr>
          <a:lstStyle/>
          <a:p>
            <a:r>
              <a:rPr lang="en-US" dirty="0"/>
              <a:t>Predict()</a:t>
            </a:r>
          </a:p>
        </p:txBody>
      </p:sp>
      <p:cxnSp>
        <p:nvCxnSpPr>
          <p:cNvPr id="63" name="Straight Arrow Connector 62">
            <a:extLst>
              <a:ext uri="{FF2B5EF4-FFF2-40B4-BE49-F238E27FC236}">
                <a16:creationId xmlns:a16="http://schemas.microsoft.com/office/drawing/2014/main" id="{AA054D15-F01F-CE89-FF7B-1043F8CF0FD9}"/>
              </a:ext>
            </a:extLst>
          </p:cNvPr>
          <p:cNvCxnSpPr>
            <a:cxnSpLocks/>
          </p:cNvCxnSpPr>
          <p:nvPr/>
        </p:nvCxnSpPr>
        <p:spPr>
          <a:xfrm flipV="1">
            <a:off x="6208289" y="4535901"/>
            <a:ext cx="0" cy="647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5DC047B-F5FA-5126-4D9D-C75DC62516BC}"/>
              </a:ext>
            </a:extLst>
          </p:cNvPr>
          <p:cNvCxnSpPr>
            <a:cxnSpLocks/>
          </p:cNvCxnSpPr>
          <p:nvPr/>
        </p:nvCxnSpPr>
        <p:spPr>
          <a:xfrm flipV="1">
            <a:off x="6255650" y="5787625"/>
            <a:ext cx="0" cy="25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73D371-425D-7EC4-7F65-F6DAEBA869F6}"/>
              </a:ext>
            </a:extLst>
          </p:cNvPr>
          <p:cNvSpPr txBox="1"/>
          <p:nvPr/>
        </p:nvSpPr>
        <p:spPr>
          <a:xfrm>
            <a:off x="6290108" y="5738464"/>
            <a:ext cx="989373" cy="369332"/>
          </a:xfrm>
          <a:prstGeom prst="rect">
            <a:avLst/>
          </a:prstGeom>
          <a:noFill/>
        </p:spPr>
        <p:txBody>
          <a:bodyPr wrap="none" rtlCol="0">
            <a:spAutoFit/>
          </a:bodyPr>
          <a:lstStyle/>
          <a:p>
            <a:r>
              <a:rPr lang="en-US" dirty="0"/>
              <a:t>Score()</a:t>
            </a:r>
          </a:p>
        </p:txBody>
      </p:sp>
      <p:pic>
        <p:nvPicPr>
          <p:cNvPr id="5" name="Audio 4">
            <a:hlinkClick r:id="" action="ppaction://media"/>
            <a:extLst>
              <a:ext uri="{FF2B5EF4-FFF2-40B4-BE49-F238E27FC236}">
                <a16:creationId xmlns:a16="http://schemas.microsoft.com/office/drawing/2014/main" id="{464A33B8-DEF0-E989-F807-F7DC275965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4967137"/>
      </p:ext>
    </p:extLst>
  </p:cSld>
  <p:clrMapOvr>
    <a:masterClrMapping/>
  </p:clrMapOvr>
  <mc:AlternateContent xmlns:mc="http://schemas.openxmlformats.org/markup-compatibility/2006" xmlns:p14="http://schemas.microsoft.com/office/powerpoint/2010/main">
    <mc:Choice Requires="p14">
      <p:transition spd="slow" p14:dur="2000" advTm="85043"/>
    </mc:Choice>
    <mc:Fallback xmlns="">
      <p:transition spd="slow" advTm="8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1D6C-7BCE-C429-1460-3FAD56AFF12D}"/>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Input &amp; Output</a:t>
            </a:r>
            <a:endParaRPr lang="en-US" sz="4500" dirty="0"/>
          </a:p>
        </p:txBody>
      </p:sp>
      <p:pic>
        <p:nvPicPr>
          <p:cNvPr id="5" name="Content Placeholder 4">
            <a:extLst>
              <a:ext uri="{FF2B5EF4-FFF2-40B4-BE49-F238E27FC236}">
                <a16:creationId xmlns:a16="http://schemas.microsoft.com/office/drawing/2014/main" id="{1CE9501E-19DB-CD71-A4F1-547FFA2D30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59604" y="2919899"/>
            <a:ext cx="3531875" cy="2964433"/>
          </a:xfrm>
        </p:spPr>
      </p:pic>
      <p:pic>
        <p:nvPicPr>
          <p:cNvPr id="7" name="Picture 6">
            <a:extLst>
              <a:ext uri="{FF2B5EF4-FFF2-40B4-BE49-F238E27FC236}">
                <a16:creationId xmlns:a16="http://schemas.microsoft.com/office/drawing/2014/main" id="{03AFEF8D-38CE-63E8-A74A-3137A05F6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074" y="2919899"/>
            <a:ext cx="3823293" cy="2964433"/>
          </a:xfrm>
          <a:prstGeom prst="rect">
            <a:avLst/>
          </a:prstGeom>
        </p:spPr>
      </p:pic>
      <p:sp>
        <p:nvSpPr>
          <p:cNvPr id="8" name="TextBox 7">
            <a:extLst>
              <a:ext uri="{FF2B5EF4-FFF2-40B4-BE49-F238E27FC236}">
                <a16:creationId xmlns:a16="http://schemas.microsoft.com/office/drawing/2014/main" id="{0A221E34-E8E2-C26F-3588-54F61A86E3F9}"/>
              </a:ext>
            </a:extLst>
          </p:cNvPr>
          <p:cNvSpPr txBox="1"/>
          <p:nvPr/>
        </p:nvSpPr>
        <p:spPr>
          <a:xfrm>
            <a:off x="1481959" y="2459421"/>
            <a:ext cx="8771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Sample</a:t>
            </a:r>
          </a:p>
        </p:txBody>
      </p:sp>
      <p:sp>
        <p:nvSpPr>
          <p:cNvPr id="9" name="TextBox 8">
            <a:extLst>
              <a:ext uri="{FF2B5EF4-FFF2-40B4-BE49-F238E27FC236}">
                <a16:creationId xmlns:a16="http://schemas.microsoft.com/office/drawing/2014/main" id="{699924EB-E2B0-4354-1EB2-0CEF9D64D02B}"/>
              </a:ext>
            </a:extLst>
          </p:cNvPr>
          <p:cNvSpPr txBox="1"/>
          <p:nvPr/>
        </p:nvSpPr>
        <p:spPr>
          <a:xfrm>
            <a:off x="3405352" y="6306207"/>
            <a:ext cx="6719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a:t>
            </a:r>
          </a:p>
        </p:txBody>
      </p:sp>
      <p:sp>
        <p:nvSpPr>
          <p:cNvPr id="11" name="TextBox 10">
            <a:extLst>
              <a:ext uri="{FF2B5EF4-FFF2-40B4-BE49-F238E27FC236}">
                <a16:creationId xmlns:a16="http://schemas.microsoft.com/office/drawing/2014/main" id="{E6A210AC-5699-1F05-B06E-20FD769EF9EA}"/>
              </a:ext>
            </a:extLst>
          </p:cNvPr>
          <p:cNvSpPr txBox="1"/>
          <p:nvPr/>
        </p:nvSpPr>
        <p:spPr>
          <a:xfrm>
            <a:off x="7535917" y="6285186"/>
            <a:ext cx="82586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Output</a:t>
            </a:r>
          </a:p>
        </p:txBody>
      </p:sp>
      <p:pic>
        <p:nvPicPr>
          <p:cNvPr id="4" name="Audio 3">
            <a:hlinkClick r:id="" action="ppaction://media"/>
            <a:extLst>
              <a:ext uri="{FF2B5EF4-FFF2-40B4-BE49-F238E27FC236}">
                <a16:creationId xmlns:a16="http://schemas.microsoft.com/office/drawing/2014/main" id="{B98D86DC-C2F5-0C1E-93C2-D58E2AF31E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7894261"/>
      </p:ext>
    </p:extLst>
  </p:cSld>
  <p:clrMapOvr>
    <a:masterClrMapping/>
  </p:clrMapOvr>
  <mc:AlternateContent xmlns:mc="http://schemas.openxmlformats.org/markup-compatibility/2006" xmlns:p14="http://schemas.microsoft.com/office/powerpoint/2010/main">
    <mc:Choice Requires="p14">
      <p:transition spd="slow" p14:dur="2000" advTm="20921"/>
    </mc:Choice>
    <mc:Fallback xmlns="">
      <p:transition spd="slow" advTm="20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795D-B334-415A-792C-E7CBF1D1FB1C}"/>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Validation Methods</a:t>
            </a:r>
          </a:p>
        </p:txBody>
      </p:sp>
      <p:sp>
        <p:nvSpPr>
          <p:cNvPr id="3" name="Content Placeholder 2">
            <a:extLst>
              <a:ext uri="{FF2B5EF4-FFF2-40B4-BE49-F238E27FC236}">
                <a16:creationId xmlns:a16="http://schemas.microsoft.com/office/drawing/2014/main" id="{407281A1-B82C-864F-2EF4-915A1EBD4561}"/>
              </a:ext>
            </a:extLst>
          </p:cNvPr>
          <p:cNvSpPr>
            <a:spLocks noGrp="1"/>
          </p:cNvSpPr>
          <p:nvPr>
            <p:ph idx="1"/>
          </p:nvPr>
        </p:nvSpPr>
        <p:spPr/>
        <p:txBody>
          <a:bodyPr>
            <a:noAutofit/>
          </a:bodyPr>
          <a:lstStyle/>
          <a:p>
            <a:pPr>
              <a:buFont typeface="Wingdings" panose="05000000000000000000" pitchFamily="2" charset="2"/>
              <a:buChar char="Ø"/>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Accuracy</a:t>
            </a: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Accuracy is the most intuitive performance metric, and it is simply the ratio of correctly predicted observations to the total number of observed observations (or observations correctly predicted).</a:t>
            </a:r>
            <a:endParaRPr lang="en-US"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Precision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The precision of a prediction is defined as the ratio of correctly predicted positive observations to the total number of correctly predicted positive observations.</a:t>
            </a:r>
            <a:endParaRPr lang="en-US"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Precision =                 True positive</a:t>
            </a:r>
          </a:p>
          <a:p>
            <a:pPr marL="0" indent="0">
              <a:buNone/>
            </a:pPr>
            <a:r>
              <a:rPr lang="en-US" dirty="0">
                <a:latin typeface="Times New Roman" panose="02020603050405020304" pitchFamily="18" charset="0"/>
                <a:cs typeface="Times New Roman" panose="02020603050405020304" pitchFamily="18" charset="0"/>
              </a:rPr>
              <a:t>                                          True Positive + False Positive </a:t>
            </a:r>
          </a:p>
        </p:txBody>
      </p:sp>
      <p:cxnSp>
        <p:nvCxnSpPr>
          <p:cNvPr id="6" name="Straight Connector 5">
            <a:extLst>
              <a:ext uri="{FF2B5EF4-FFF2-40B4-BE49-F238E27FC236}">
                <a16:creationId xmlns:a16="http://schemas.microsoft.com/office/drawing/2014/main" id="{78DFE89C-DBB6-BB86-2D19-E1515BC5184D}"/>
              </a:ext>
            </a:extLst>
          </p:cNvPr>
          <p:cNvCxnSpPr>
            <a:cxnSpLocks/>
          </p:cNvCxnSpPr>
          <p:nvPr/>
        </p:nvCxnSpPr>
        <p:spPr>
          <a:xfrm>
            <a:off x="3217434" y="4585997"/>
            <a:ext cx="4516088" cy="0"/>
          </a:xfrm>
          <a:prstGeom prst="line">
            <a:avLst/>
          </a:prstGeom>
        </p:spPr>
        <p:style>
          <a:lnRef idx="1">
            <a:schemeClr val="dk1"/>
          </a:lnRef>
          <a:fillRef idx="0">
            <a:schemeClr val="dk1"/>
          </a:fillRef>
          <a:effectRef idx="0">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CFEAC6DA-8086-7955-6C90-8D55780EDB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672167"/>
      </p:ext>
    </p:extLst>
  </p:cSld>
  <p:clrMapOvr>
    <a:masterClrMapping/>
  </p:clrMapOvr>
  <mc:AlternateContent xmlns:mc="http://schemas.openxmlformats.org/markup-compatibility/2006" xmlns:p14="http://schemas.microsoft.com/office/powerpoint/2010/main">
    <mc:Choice Requires="p14">
      <p:transition spd="slow" p14:dur="2000" advTm="9137"/>
    </mc:Choice>
    <mc:Fallback xmlns="">
      <p:transition spd="slow" advTm="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97A3-D212-EE4B-D3B8-D266CB998D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Validation Methods</a:t>
            </a:r>
            <a:endParaRPr lang="en-US" dirty="0"/>
          </a:p>
        </p:txBody>
      </p:sp>
      <p:sp>
        <p:nvSpPr>
          <p:cNvPr id="3" name="Content Placeholder 2">
            <a:extLst>
              <a:ext uri="{FF2B5EF4-FFF2-40B4-BE49-F238E27FC236}">
                <a16:creationId xmlns:a16="http://schemas.microsoft.com/office/drawing/2014/main" id="{1E26C499-2FB7-D1BA-6149-C4BF15A51BD0}"/>
              </a:ext>
            </a:extLst>
          </p:cNvPr>
          <p:cNvSpPr>
            <a:spLocks noGrp="1"/>
          </p:cNvSpPr>
          <p:nvPr>
            <p:ph idx="1"/>
          </p:nvPr>
        </p:nvSpPr>
        <p:spPr/>
        <p:txBody>
          <a:bodyPr>
            <a:noAutofit/>
          </a:bodyPr>
          <a:lstStyle/>
          <a:p>
            <a:pPr>
              <a:buFont typeface="Wingdings" panose="05000000000000000000" pitchFamily="2" charset="2"/>
              <a:buChar char="Ø"/>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Recall</a:t>
            </a: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(sensitivity): The recall of positive observations is the ratio of correctly predicted positive observations to all positive observations in the actual class.</a:t>
            </a:r>
          </a:p>
          <a:p>
            <a:pPr marL="0" indent="0">
              <a:buNone/>
            </a:pPr>
            <a:r>
              <a:rPr lang="en-US" u="none" strike="noStrike" dirty="0">
                <a:effectLst/>
                <a:latin typeface="Times New Roman" panose="02020603050405020304" pitchFamily="18" charset="0"/>
                <a:ea typeface="Arial" panose="020B0604020202020204" pitchFamily="34" charset="0"/>
                <a:cs typeface="Times New Roman" panose="02020603050405020304" pitchFamily="18" charset="0"/>
              </a:rPr>
              <a:t>                          Recall =                  </a:t>
            </a:r>
            <a:r>
              <a:rPr lang="en-US" dirty="0">
                <a:latin typeface="Times New Roman" panose="02020603050405020304" pitchFamily="18" charset="0"/>
                <a:cs typeface="Times New Roman" panose="02020603050405020304" pitchFamily="18" charset="0"/>
              </a:rPr>
              <a:t>True positive</a:t>
            </a:r>
          </a:p>
          <a:p>
            <a:pPr marL="0" indent="0">
              <a:buNone/>
            </a:pPr>
            <a:r>
              <a:rPr lang="en-US" u="none" strike="noStrike"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True Positive + False Negative</a:t>
            </a: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F1 Score</a:t>
            </a: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Precision and recall are combined to form the F1 Score, which is a weighted average. As a result, both false positives and false negatives are taken into consideration when computing this score.</a:t>
            </a:r>
            <a:endParaRPr lang="en-US"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8" name="image1.png">
            <a:extLst>
              <a:ext uri="{FF2B5EF4-FFF2-40B4-BE49-F238E27FC236}">
                <a16:creationId xmlns:a16="http://schemas.microsoft.com/office/drawing/2014/main" id="{70B711CF-F0D1-B80C-0F42-F9DBA5FDBA98}"/>
              </a:ext>
            </a:extLst>
          </p:cNvPr>
          <p:cNvPicPr/>
          <p:nvPr/>
        </p:nvPicPr>
        <p:blipFill>
          <a:blip r:embed="rId4"/>
          <a:srcRect/>
          <a:stretch>
            <a:fillRect/>
          </a:stretch>
        </p:blipFill>
        <p:spPr>
          <a:xfrm>
            <a:off x="3438525" y="5120802"/>
            <a:ext cx="2657475" cy="623570"/>
          </a:xfrm>
          <a:prstGeom prst="rect">
            <a:avLst/>
          </a:prstGeom>
          <a:ln/>
        </p:spPr>
      </p:pic>
      <p:cxnSp>
        <p:nvCxnSpPr>
          <p:cNvPr id="4" name="Straight Connector 3">
            <a:extLst>
              <a:ext uri="{FF2B5EF4-FFF2-40B4-BE49-F238E27FC236}">
                <a16:creationId xmlns:a16="http://schemas.microsoft.com/office/drawing/2014/main" id="{C58A7FFD-7AF2-D7DE-98F1-3EA9FCF00D1B}"/>
              </a:ext>
            </a:extLst>
          </p:cNvPr>
          <p:cNvCxnSpPr>
            <a:cxnSpLocks/>
          </p:cNvCxnSpPr>
          <p:nvPr/>
        </p:nvCxnSpPr>
        <p:spPr>
          <a:xfrm>
            <a:off x="3681107" y="3646928"/>
            <a:ext cx="4516088" cy="0"/>
          </a:xfrm>
          <a:prstGeom prst="line">
            <a:avLst/>
          </a:prstGeom>
        </p:spPr>
        <p:style>
          <a:lnRef idx="1">
            <a:schemeClr val="dk1"/>
          </a:lnRef>
          <a:fillRef idx="0">
            <a:schemeClr val="dk1"/>
          </a:fillRef>
          <a:effectRef idx="0">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194DE83B-965C-1446-91FA-0E5CD6DC73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546738"/>
      </p:ext>
    </p:extLst>
  </p:cSld>
  <p:clrMapOvr>
    <a:masterClrMapping/>
  </p:clrMapOvr>
  <mc:AlternateContent xmlns:mc="http://schemas.openxmlformats.org/markup-compatibility/2006" xmlns:p14="http://schemas.microsoft.com/office/powerpoint/2010/main">
    <mc:Choice Requires="p14">
      <p:transition spd="slow" p14:dur="2000" advTm="8092"/>
    </mc:Choice>
    <mc:Fallback xmlns="">
      <p:transition spd="slow" advTm="8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C8C84-6BC9-436D-6941-D5FE7664C991}"/>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70B5CB1-0D8F-080F-080B-AA1D4C2D5DCE}"/>
              </a:ext>
            </a:extLst>
          </p:cNvPr>
          <p:cNvSpPr>
            <a:spLocks noGrp="1"/>
          </p:cNvSpPr>
          <p:nvPr>
            <p:ph idx="1"/>
          </p:nvPr>
        </p:nvSpPr>
        <p:spPr/>
        <p:txBody>
          <a:bodyPr>
            <a:noAutofit/>
          </a:bodyPr>
          <a:lstStyle/>
          <a:p>
            <a:pPr marL="57150" marR="0" indent="-285750" algn="just">
              <a:lnSpc>
                <a:spcPct val="150000"/>
              </a:lnSpc>
              <a:spcBef>
                <a:spcPts val="0"/>
              </a:spcBef>
              <a:spcAft>
                <a:spcPts val="0"/>
              </a:spcAft>
              <a:buFont typeface="Wingdings" panose="05000000000000000000" pitchFamily="2" charset="2"/>
              <a:buChar char="Ø"/>
              <a:tabLst>
                <a:tab pos="18288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Fuzzy KNN and MLP have been investigated in this project in order to better understand plant </a:t>
            </a:r>
            <a:r>
              <a:rPr lang="en-US">
                <a:effectLst/>
                <a:latin typeface="Times New Roman" panose="02020603050405020304" pitchFamily="18" charset="0"/>
                <a:ea typeface="Times New Roman" panose="02020603050405020304" pitchFamily="18" charset="0"/>
                <a:cs typeface="Times New Roman" panose="02020603050405020304" pitchFamily="18" charset="0"/>
              </a:rPr>
              <a:t>diseases. We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have discuss the importance of collecting large datasets with high variability, data augmentation, and improving classification accuracy, as well as the importance of small sample plant leaf disease detection, and the importance of hyperspectral imaging for early detection of plant disease. </a:t>
            </a:r>
          </a:p>
          <a:p>
            <a:pPr marL="57150" marR="0" indent="-285750" algn="just">
              <a:lnSpc>
                <a:spcPct val="150000"/>
              </a:lnSpc>
              <a:spcBef>
                <a:spcPts val="0"/>
              </a:spcBef>
              <a:spcAft>
                <a:spcPts val="0"/>
              </a:spcAft>
              <a:buFont typeface="Wingdings" panose="05000000000000000000" pitchFamily="2" charset="2"/>
              <a:buChar char="Ø"/>
              <a:tabLst>
                <a:tab pos="18288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Model has performed admirably, with an accuracy rate of 71 percent. We can experiment with different parameters to see which ones produce the best accuracy and score for the given situation.</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913FCAC2-E8B5-F36F-7985-987FA0BBBB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1964869"/>
      </p:ext>
    </p:extLst>
  </p:cSld>
  <p:clrMapOvr>
    <a:masterClrMapping/>
  </p:clrMapOvr>
  <mc:AlternateContent xmlns:mc="http://schemas.openxmlformats.org/markup-compatibility/2006" xmlns:p14="http://schemas.microsoft.com/office/powerpoint/2010/main">
    <mc:Choice Requires="p14">
      <p:transition spd="slow" p14:dur="2000" advTm="60395"/>
    </mc:Choice>
    <mc:Fallback xmlns="">
      <p:transition spd="slow" advTm="60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354F-FA9A-97FA-A9A9-D8DB35CF27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Table Of Content</a:t>
            </a:r>
          </a:p>
        </p:txBody>
      </p:sp>
      <p:sp>
        <p:nvSpPr>
          <p:cNvPr id="3" name="Content Placeholder 2">
            <a:extLst>
              <a:ext uri="{FF2B5EF4-FFF2-40B4-BE49-F238E27FC236}">
                <a16:creationId xmlns:a16="http://schemas.microsoft.com/office/drawing/2014/main" id="{D8CB9B45-9AA5-C67D-0A1D-484ACBFDF25F}"/>
              </a:ext>
            </a:extLst>
          </p:cNvPr>
          <p:cNvSpPr>
            <a:spLocks noGrp="1"/>
          </p:cNvSpPr>
          <p:nvPr>
            <p:ph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Explanation Of Methodology</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Bar Graph</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Input &amp; Output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Validation Methods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Conclusion</a:t>
            </a:r>
          </a:p>
        </p:txBody>
      </p:sp>
      <p:pic>
        <p:nvPicPr>
          <p:cNvPr id="4" name="Audio 3">
            <a:hlinkClick r:id="" action="ppaction://media"/>
            <a:extLst>
              <a:ext uri="{FF2B5EF4-FFF2-40B4-BE49-F238E27FC236}">
                <a16:creationId xmlns:a16="http://schemas.microsoft.com/office/drawing/2014/main" id="{8FFC316D-1FC0-7001-9097-DDF27D92DC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13918985"/>
      </p:ext>
    </p:extLst>
  </p:cSld>
  <p:clrMapOvr>
    <a:masterClrMapping/>
  </p:clrMapOvr>
  <mc:AlternateContent xmlns:mc="http://schemas.openxmlformats.org/markup-compatibility/2006" xmlns:p14="http://schemas.microsoft.com/office/powerpoint/2010/main">
    <mc:Choice Requires="p14">
      <p:transition spd="slow" p14:dur="2000" advTm="3738"/>
    </mc:Choice>
    <mc:Fallback xmlns="">
      <p:transition spd="slow" advTm="3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9B1F-6F54-B451-65E9-36E39227A545}"/>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CC7C245-32ED-B4B2-2891-105998E57EBE}"/>
              </a:ext>
            </a:extLst>
          </p:cNvPr>
          <p:cNvSpPr>
            <a:spLocks noGrp="1"/>
          </p:cNvSpPr>
          <p:nvPr>
            <p:ph idx="1"/>
          </p:nvPr>
        </p:nvSpPr>
        <p:spPr/>
        <p:txBody>
          <a:bodyPr>
            <a:normAutofit/>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Plant diseases can have a major impact on agricultural communities worldwide, leading to economic losses and food security issues.</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Machine learning algorithms such as </a:t>
            </a:r>
            <a:r>
              <a:rPr lang="en-US" sz="1800" dirty="0">
                <a:effectLst/>
                <a:latin typeface="Times New Roman" panose="02020603050405020304" pitchFamily="18" charset="0"/>
                <a:ea typeface="Times New Roman" panose="02020603050405020304" pitchFamily="18" charset="0"/>
              </a:rPr>
              <a:t>Fuzzy K-Nearest Neighbor </a:t>
            </a:r>
            <a:r>
              <a:rPr lang="en-US" sz="1800" dirty="0">
                <a:latin typeface="Times New Roman" panose="02020603050405020304" pitchFamily="18" charset="0"/>
                <a:cs typeface="Times New Roman" panose="02020603050405020304" pitchFamily="18" charset="0"/>
              </a:rPr>
              <a:t>and </a:t>
            </a:r>
            <a:r>
              <a:rPr lang="en-US" sz="1800" dirty="0">
                <a:effectLst/>
                <a:latin typeface="Times New Roman" panose="02020603050405020304" pitchFamily="18" charset="0"/>
                <a:ea typeface="Times New Roman" panose="02020603050405020304" pitchFamily="18" charset="0"/>
              </a:rPr>
              <a:t>Multi-Layer Perceptron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MLP) show promise in automating plant disease detection and classification.</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proposed plant disease classification system includes several steps, including data collection, preprocessing, feature extraction and selection, model training and testing.</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Using preprocessing techniques, feature extraction and selection, and machine learning algorithms shows high classification accuracy is achieved in plant disease detection and identification so that we can prevent spreading diseases and minimize the crop damage. </a:t>
            </a:r>
          </a:p>
        </p:txBody>
      </p:sp>
      <p:pic>
        <p:nvPicPr>
          <p:cNvPr id="7" name="Audio 6">
            <a:hlinkClick r:id="" action="ppaction://media"/>
            <a:extLst>
              <a:ext uri="{FF2B5EF4-FFF2-40B4-BE49-F238E27FC236}">
                <a16:creationId xmlns:a16="http://schemas.microsoft.com/office/drawing/2014/main" id="{7D12DCCA-0797-8626-714A-4AE4A5CBD3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01670362"/>
      </p:ext>
    </p:extLst>
  </p:cSld>
  <p:clrMapOvr>
    <a:masterClrMapping/>
  </p:clrMapOvr>
  <mc:AlternateContent xmlns:mc="http://schemas.openxmlformats.org/markup-compatibility/2006">
    <mc:Choice xmlns:p14="http://schemas.microsoft.com/office/powerpoint/2010/main" Requires="p14">
      <p:transition spd="slow" p14:dur="2000" advTm="73676"/>
    </mc:Choice>
    <mc:Fallback>
      <p:transition spd="slow" advTm="7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762-68A1-66FA-9D36-84D8FBCD5B64}"/>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Introduction </a:t>
            </a:r>
            <a:endParaRPr lang="en-US" sz="4500" dirty="0"/>
          </a:p>
        </p:txBody>
      </p:sp>
      <p:sp>
        <p:nvSpPr>
          <p:cNvPr id="3" name="Content Placeholder 2">
            <a:extLst>
              <a:ext uri="{FF2B5EF4-FFF2-40B4-BE49-F238E27FC236}">
                <a16:creationId xmlns:a16="http://schemas.microsoft.com/office/drawing/2014/main" id="{CA6E4F86-5FC5-F46B-D6A8-AEB26BDD8F2C}"/>
              </a:ext>
            </a:extLst>
          </p:cNvPr>
          <p:cNvSpPr>
            <a:spLocks noGrp="1"/>
          </p:cNvSpPr>
          <p:nvPr>
            <p:ph idx="1"/>
          </p:nvPr>
        </p:nvSpPr>
        <p:spPr>
          <a:xfrm>
            <a:off x="1154954" y="2603500"/>
            <a:ext cx="8881675" cy="3438072"/>
          </a:xfrm>
        </p:spPr>
        <p:txBody>
          <a:bodyPr>
            <a:no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Using the image processing technique for plant disease detection we can achieve less damage in the agriculture fields.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By using Fuzzy KNN we have divided the dataset into number of different healthy/diseased leaf clusters with degree of membership of each node.</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have developed a class to score the accuracy, for the similar cluster of the diseased leaf’s of the plant.</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Multilayer Perceptron(MLP) preprocess the data in the node-1 then it will go through hidden layer and process the trail and error form finally, the final layer is able to predict name the disease of a leaf with the input leaf.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052FF770-4F50-09D4-45DC-6CC535FAF4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987480"/>
      </p:ext>
    </p:extLst>
  </p:cSld>
  <p:clrMapOvr>
    <a:masterClrMapping/>
  </p:clrMapOvr>
  <mc:AlternateContent xmlns:mc="http://schemas.openxmlformats.org/markup-compatibility/2006" xmlns:p14="http://schemas.microsoft.com/office/powerpoint/2010/main">
    <mc:Choice Requires="p14">
      <p:transition spd="slow" p14:dur="2000" advTm="58154"/>
    </mc:Choice>
    <mc:Fallback xmlns="">
      <p:transition spd="slow" advTm="5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FBEC-BAE3-1B50-6272-E41F89E989A6}"/>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F024E60B-16BF-8ECE-FD05-46173164BBCD}"/>
              </a:ext>
            </a:extLst>
          </p:cNvPr>
          <p:cNvSpPr>
            <a:spLocks noGrp="1"/>
          </p:cNvSpPr>
          <p:nvPr>
            <p:ph idx="1"/>
          </p:nvPr>
        </p:nvSpPr>
        <p:spPr/>
        <p:txBody>
          <a:bodyPr/>
          <a:lstStyle/>
          <a:p>
            <a:pPr>
              <a:buFont typeface="Wingdings" panose="05000000000000000000" pitchFamily="2" charset="2"/>
              <a:buChar char="Ø"/>
            </a:pP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Datasets</a:t>
            </a:r>
            <a:endParaRPr lang="en-US"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Preprocessing</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extraction</a:t>
            </a:r>
          </a:p>
          <a:p>
            <a:pPr>
              <a:buFont typeface="Wingdings" panose="05000000000000000000" pitchFamily="2" charset="2"/>
              <a:buChar char="Ø"/>
            </a:pP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en-US" sz="1800"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selection</a:t>
            </a:r>
            <a:endParaRPr lang="en-US"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Modeling </a:t>
            </a:r>
            <a:endParaRPr lang="en-US"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indent="-342900">
              <a:buAutoNum type="arabicPeriod"/>
            </a:pP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Fuzzy</a:t>
            </a:r>
            <a:r>
              <a:rPr lang="en-US" sz="1800"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K-Nearest</a:t>
            </a:r>
            <a:r>
              <a:rPr lang="en-US" sz="1800"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Neighbor</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MLP(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Multi-layer Perceptron )</a:t>
            </a:r>
            <a:endParaRPr lang="en-US"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64AB1844-4B96-BFAF-330A-33AC04D365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55975725"/>
      </p:ext>
    </p:extLst>
  </p:cSld>
  <p:clrMapOvr>
    <a:masterClrMapping/>
  </p:clrMapOvr>
  <mc:AlternateContent xmlns:mc="http://schemas.openxmlformats.org/markup-compatibility/2006" xmlns:p14="http://schemas.microsoft.com/office/powerpoint/2010/main">
    <mc:Choice Requires="p14">
      <p:transition spd="slow" p14:dur="2000" advTm="25983"/>
    </mc:Choice>
    <mc:Fallback xmlns="">
      <p:transition spd="slow" advTm="25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21F0-0132-F73E-7835-49DDCF81FADE}"/>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806D46CA-840B-6121-A6C1-C9DDBE463A2D}"/>
              </a:ext>
            </a:extLst>
          </p:cNvPr>
          <p:cNvSpPr>
            <a:spLocks noGrp="1"/>
          </p:cNvSpPr>
          <p:nvPr>
            <p:ph idx="1"/>
          </p:nvPr>
        </p:nvSpPr>
        <p:spPr/>
        <p:txBody>
          <a:bodyPr/>
          <a:lstStyle/>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Plant Village is a publicly available dataset that contains 54,306 images of 38 different healthy/diseased leaves related to their 14 plant species. </a:t>
            </a:r>
          </a:p>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All of the deep learning models were trained on this dataset .The images were resized to 224 *224* 3 pixels in size, and normalization was considered by dividing the pixel values by 255 to make them more suitable for the initial values of the models, which was done by dividing the pixel values by 255.</a:t>
            </a:r>
          </a:p>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avoid overfitting, the dataset was divided into three categories: Training datasets, validation datasets, and testing datasets, which were divided by 70 percent, 20 percent, and 10 percent, respectively.</a:t>
            </a: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9123B2F5-3BC7-B9CC-F60B-37964B82BC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5478817"/>
      </p:ext>
    </p:extLst>
  </p:cSld>
  <p:clrMapOvr>
    <a:masterClrMapping/>
  </p:clrMapOvr>
  <mc:AlternateContent xmlns:mc="http://schemas.openxmlformats.org/markup-compatibility/2006" xmlns:p14="http://schemas.microsoft.com/office/powerpoint/2010/main">
    <mc:Choice Requires="p14">
      <p:transition spd="slow" p14:dur="2000" advTm="70727"/>
    </mc:Choice>
    <mc:Fallback xmlns="">
      <p:transition spd="slow" advTm="70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366E-1F5C-811B-437C-69438DE58F1F}"/>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Data Preprocessing and Feature Selection</a:t>
            </a:r>
            <a:endParaRPr lang="en-US" sz="4500" dirty="0"/>
          </a:p>
        </p:txBody>
      </p:sp>
      <p:sp>
        <p:nvSpPr>
          <p:cNvPr id="3" name="Content Placeholder 2">
            <a:extLst>
              <a:ext uri="{FF2B5EF4-FFF2-40B4-BE49-F238E27FC236}">
                <a16:creationId xmlns:a16="http://schemas.microsoft.com/office/drawing/2014/main" id="{04A62CB5-4A79-B64C-0DD1-030809096A87}"/>
              </a:ext>
            </a:extLst>
          </p:cNvPr>
          <p:cNvSpPr>
            <a:spLocks noGrp="1"/>
          </p:cNvSpPr>
          <p:nvPr>
            <p:ph idx="1"/>
          </p:nvPr>
        </p:nvSpPr>
        <p:spPr/>
        <p:txBody>
          <a:bodyPr>
            <a:normAutofit/>
          </a:bodyPr>
          <a:lstStyle/>
          <a:p>
            <a:pPr>
              <a:buFont typeface="Wingdings" panose="05000000000000000000" pitchFamily="2" charset="2"/>
              <a:buChar char="Ø"/>
            </a:pPr>
            <a:r>
              <a:rPr lang="en-US" sz="1800"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Preprocessing</a:t>
            </a:r>
            <a:r>
              <a:rPr lang="en-US"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Prior to the extraction of features, some background noise is removed in order to obtain more precise results. </a:t>
            </a:r>
          </a:p>
          <a:p>
            <a:pPr>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image is smoothed using a Gaussian filter after it has been converted from RGB to gray-scale. The image is first converted to the HSV color space in order to determine the amount of green color present in the image.</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en-US"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selection </a:t>
            </a:r>
            <a:r>
              <a:rPr lang="en-US"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u="none" strike="noStrike" dirty="0">
                <a:latin typeface="Times New Roman" panose="02020603050405020304" pitchFamily="18" charset="0"/>
                <a:ea typeface="Times New Roman" panose="02020603050405020304" pitchFamily="18" charset="0"/>
                <a:cs typeface="Times New Roman" panose="02020603050405020304" pitchFamily="18" charset="0"/>
              </a:rPr>
              <a:t>W</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 are selecting features based on the correlation between various variables and the target variable.  The correlation between the feature green part of leaf (F1) and the feature green part of leaf (F2) is extremely high, indicating that both variables are highly dependent on one another. As a result, we can eliminate F2.</a:t>
            </a:r>
          </a:p>
          <a:p>
            <a:pPr>
              <a:buFont typeface="Wingdings" panose="05000000000000000000" pitchFamily="2" charset="2"/>
              <a:buChar char="Ø"/>
            </a:pPr>
            <a:endParaRPr lang="en-US"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1C28BBEF-DDAE-B4F9-A04C-C9E3482D7B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0224856"/>
      </p:ext>
    </p:extLst>
  </p:cSld>
  <p:clrMapOvr>
    <a:masterClrMapping/>
  </p:clrMapOvr>
  <mc:AlternateContent xmlns:mc="http://schemas.openxmlformats.org/markup-compatibility/2006" xmlns:p14="http://schemas.microsoft.com/office/powerpoint/2010/main">
    <mc:Choice Requires="p14">
      <p:transition spd="slow" p14:dur="2000" advTm="53463"/>
    </mc:Choice>
    <mc:Fallback xmlns="">
      <p:transition spd="slow" advTm="53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3DD4-0F93-2FD4-1776-D6DB8DDF0263}"/>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Fuzzy KNN</a:t>
            </a:r>
          </a:p>
        </p:txBody>
      </p:sp>
      <p:sp>
        <p:nvSpPr>
          <p:cNvPr id="3" name="Content Placeholder 2">
            <a:extLst>
              <a:ext uri="{FF2B5EF4-FFF2-40B4-BE49-F238E27FC236}">
                <a16:creationId xmlns:a16="http://schemas.microsoft.com/office/drawing/2014/main" id="{ECCD0198-45CD-9D87-C749-ADF683FD6619}"/>
              </a:ext>
            </a:extLst>
          </p:cNvPr>
          <p:cNvSpPr>
            <a:spLocks noGrp="1"/>
          </p:cNvSpPr>
          <p:nvPr>
            <p:ph idx="1"/>
          </p:nvPr>
        </p:nvSpPr>
        <p:spPr/>
        <p:txBody>
          <a:bodyPr>
            <a:normAutofit/>
          </a:bodyPr>
          <a:lstStyle/>
          <a:p>
            <a:pPr>
              <a:buFont typeface="Wingdings" pitchFamily="2" charset="2"/>
              <a:buChar char="Ø"/>
            </a:pPr>
            <a:r>
              <a:rPr lang="en-US" sz="1800" dirty="0">
                <a:latin typeface="Times New Roman" panose="02020603050405020304" pitchFamily="18" charset="0"/>
                <a:cs typeface="Times New Roman" panose="02020603050405020304" pitchFamily="18" charset="0"/>
              </a:rPr>
              <a:t>Using the Fuzzy KNN the dataset will divide </a:t>
            </a:r>
            <a:r>
              <a:rPr lang="en-US" dirty="0">
                <a:latin typeface="Times New Roman" panose="02020603050405020304" pitchFamily="18" charset="0"/>
                <a:cs typeface="Times New Roman" panose="02020603050405020304" pitchFamily="18" charset="0"/>
              </a:rPr>
              <a:t>into number of different leaf’s(</a:t>
            </a:r>
            <a:r>
              <a:rPr lang="en-US" sz="1800" dirty="0">
                <a:latin typeface="Times New Roman" panose="02020603050405020304" pitchFamily="18" charset="0"/>
                <a:cs typeface="Times New Roman" panose="02020603050405020304" pitchFamily="18" charset="0"/>
              </a:rPr>
              <a:t>healthy/diseased</a:t>
            </a:r>
            <a:r>
              <a:rPr lang="en-US" dirty="0">
                <a:latin typeface="Times New Roman" panose="02020603050405020304" pitchFamily="18" charset="0"/>
                <a:cs typeface="Times New Roman" panose="02020603050405020304" pitchFamily="18" charset="0"/>
              </a:rPr>
              <a:t>) into different classes with a degree</a:t>
            </a:r>
            <a:r>
              <a:rPr lang="en-US" sz="1800" dirty="0">
                <a:latin typeface="Times New Roman" panose="02020603050405020304" pitchFamily="18" charset="0"/>
                <a:cs typeface="Times New Roman" panose="02020603050405020304" pitchFamily="18" charset="0"/>
              </a:rPr>
              <a:t>.</a:t>
            </a:r>
          </a:p>
          <a:p>
            <a:pPr>
              <a:buFont typeface="Wingdings" pitchFamily="2" charset="2"/>
              <a:buChar char="Ø"/>
            </a:pPr>
            <a:r>
              <a:rPr lang="en-US" dirty="0">
                <a:latin typeface="Times New Roman" panose="02020603050405020304" pitchFamily="18" charset="0"/>
                <a:cs typeface="Times New Roman" panose="02020603050405020304" pitchFamily="18" charset="0"/>
              </a:rPr>
              <a:t>Firstly, In the given dataset, the method fit() is used to train the data into two classifications that is healthy/diseased.</a:t>
            </a:r>
          </a:p>
          <a:p>
            <a:pPr>
              <a:buFont typeface="Wingdings" pitchFamily="2" charset="2"/>
              <a:buChar char="Ø"/>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We used method </a:t>
            </a:r>
            <a:r>
              <a:rPr lang="en-US" sz="1800" dirty="0" err="1">
                <a:latin typeface="Times New Roman" panose="02020603050405020304" pitchFamily="18" charset="0"/>
                <a:cs typeface="Times New Roman" panose="02020603050405020304" pitchFamily="18" charset="0"/>
              </a:rPr>
              <a:t>getDistance</a:t>
            </a:r>
            <a:r>
              <a:rPr lang="en-US" sz="1800" dirty="0">
                <a:latin typeface="Times New Roman" panose="02020603050405020304" pitchFamily="18" charset="0"/>
                <a:cs typeface="Times New Roman" panose="02020603050405020304" pitchFamily="18" charset="0"/>
              </a:rPr>
              <a:t>() to calculate the distance between one node to other node using </a:t>
            </a:r>
            <a:r>
              <a:rPr lang="en-US" sz="1800" dirty="0" err="1">
                <a:latin typeface="Times New Roman" panose="02020603050405020304" pitchFamily="18" charset="0"/>
                <a:cs typeface="Times New Roman" panose="02020603050405020304" pitchFamily="18" charset="0"/>
              </a:rPr>
              <a:t>euclidean</a:t>
            </a:r>
            <a:r>
              <a:rPr lang="en-US" sz="1800" dirty="0">
                <a:latin typeface="Times New Roman" panose="02020603050405020304" pitchFamily="18" charset="0"/>
                <a:cs typeface="Times New Roman" panose="02020603050405020304" pitchFamily="18" charset="0"/>
              </a:rPr>
              <a:t> distance.</a:t>
            </a:r>
          </a:p>
          <a:p>
            <a:pPr>
              <a:buFont typeface="Wingdings" pitchFamily="2" charset="2"/>
              <a:buChar char="Ø"/>
            </a:pPr>
            <a:r>
              <a:rPr lang="en-US" dirty="0">
                <a:latin typeface="Times New Roman" panose="02020603050405020304" pitchFamily="18" charset="0"/>
                <a:cs typeface="Times New Roman" panose="02020603050405020304" pitchFamily="18" charset="0"/>
              </a:rPr>
              <a:t>We used fuzzy() method to give the degree of membership to each leaf.</a:t>
            </a:r>
          </a:p>
          <a:p>
            <a:pPr>
              <a:buFont typeface="Wingdings" pitchFamily="2" charset="2"/>
              <a:buChar char="Ø"/>
            </a:pPr>
            <a:r>
              <a:rPr lang="en-US" dirty="0">
                <a:latin typeface="Times New Roman" panose="02020603050405020304" pitchFamily="18" charset="0"/>
                <a:cs typeface="Times New Roman" panose="02020603050405020304" pitchFamily="18" charset="0"/>
              </a:rPr>
              <a:t>The predict() method  will classify the leaf’s according to their diseases.</a:t>
            </a:r>
          </a:p>
          <a:p>
            <a:pPr>
              <a:buFont typeface="Wingdings" pitchFamily="2" charset="2"/>
              <a:buChar char="Ø"/>
            </a:pPr>
            <a:r>
              <a:rPr lang="en-US" sz="1800" dirty="0">
                <a:latin typeface="Times New Roman" panose="02020603050405020304" pitchFamily="18" charset="0"/>
                <a:cs typeface="Times New Roman" panose="02020603050405020304" pitchFamily="18" charset="0"/>
              </a:rPr>
              <a:t>Fin</a:t>
            </a:r>
            <a:r>
              <a:rPr lang="en-US" dirty="0">
                <a:latin typeface="Times New Roman" panose="02020603050405020304" pitchFamily="18" charset="0"/>
                <a:cs typeface="Times New Roman" panose="02020603050405020304" pitchFamily="18" charset="0"/>
              </a:rPr>
              <a:t>ally, we used score() method to score the accuracy of the classified cluster.</a:t>
            </a:r>
            <a:endParaRPr lang="en-US" sz="1800"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1800" dirty="0">
              <a:latin typeface="Times New Roman" panose="02020603050405020304" pitchFamily="18" charset="0"/>
              <a:cs typeface="Times New Roman" panose="02020603050405020304" pitchFamily="18" charset="0"/>
            </a:endParaRPr>
          </a:p>
        </p:txBody>
      </p:sp>
      <p:pic>
        <p:nvPicPr>
          <p:cNvPr id="13" name="Audio 12">
            <a:hlinkClick r:id="" action="ppaction://media"/>
            <a:extLst>
              <a:ext uri="{FF2B5EF4-FFF2-40B4-BE49-F238E27FC236}">
                <a16:creationId xmlns:a16="http://schemas.microsoft.com/office/drawing/2014/main" id="{85D7EBF9-F3A3-9056-1330-4BAF02AC8F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6751358"/>
      </p:ext>
    </p:extLst>
  </p:cSld>
  <p:clrMapOvr>
    <a:masterClrMapping/>
  </p:clrMapOvr>
  <mc:AlternateContent xmlns:mc="http://schemas.openxmlformats.org/markup-compatibility/2006" xmlns:p14="http://schemas.microsoft.com/office/powerpoint/2010/main">
    <mc:Choice Requires="p14">
      <p:transition spd="slow" p14:dur="2000" advTm="57738"/>
    </mc:Choice>
    <mc:Fallback xmlns="">
      <p:transition spd="slow" advTm="57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6FD5-10D9-B310-256B-4EB816829FC3}"/>
              </a:ext>
            </a:extLst>
          </p:cNvPr>
          <p:cNvSpPr>
            <a:spLocks noGrp="1"/>
          </p:cNvSpPr>
          <p:nvPr>
            <p:ph type="title"/>
          </p:nvPr>
        </p:nvSpPr>
        <p:spPr/>
        <p:txBody>
          <a:bodyPr/>
          <a:lstStyle/>
          <a:p>
            <a:r>
              <a:rPr lang="en-US" sz="4500" dirty="0">
                <a:latin typeface="Times New Roman" panose="02020603050405020304" pitchFamily="18" charset="0"/>
                <a:cs typeface="Times New Roman" panose="02020603050405020304" pitchFamily="18" charset="0"/>
              </a:rPr>
              <a:t>Multilayer Perceptron(MLP)</a:t>
            </a:r>
          </a:p>
        </p:txBody>
      </p:sp>
      <p:sp>
        <p:nvSpPr>
          <p:cNvPr id="3" name="Content Placeholder 2">
            <a:extLst>
              <a:ext uri="{FF2B5EF4-FFF2-40B4-BE49-F238E27FC236}">
                <a16:creationId xmlns:a16="http://schemas.microsoft.com/office/drawing/2014/main" id="{5F901D56-2BA7-84E5-85EA-B7E4D277DA21}"/>
              </a:ext>
            </a:extLst>
          </p:cNvPr>
          <p:cNvSpPr>
            <a:spLocks noGrp="1"/>
          </p:cNvSpPr>
          <p:nvPr>
            <p:ph idx="1"/>
          </p:nvPr>
        </p:nvSpPr>
        <p:spPr/>
        <p:txBody>
          <a:bodyPr>
            <a:normAutofit/>
          </a:bodyPr>
          <a:lstStyle/>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MLP takes the extracted features of plant images as input and learns to classify the images into different disease categories. </a:t>
            </a:r>
          </a:p>
          <a:p>
            <a:pPr>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MLP has 3 layers they are input layer, hidden layer and output layer</a:t>
            </a:r>
          </a:p>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input layer has a number of nodes equal to the number of features extracted from the plant images. </a:t>
            </a:r>
          </a:p>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hidden layer has a variable number of nodes, which are determined by trial and error or by using a grid search approach to find the optimal number of nodes. </a:t>
            </a:r>
          </a:p>
          <a:p>
            <a:pPr>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output layer has a number of nodes equal to the number of disease classes to be classified. The MLP also uses a backpropagation algorithm to adjust the weights of the connections between the neurons during the training process to get the better results.</a:t>
            </a:r>
          </a:p>
        </p:txBody>
      </p:sp>
      <p:pic>
        <p:nvPicPr>
          <p:cNvPr id="5" name="Audio 4">
            <a:hlinkClick r:id="" action="ppaction://media"/>
            <a:extLst>
              <a:ext uri="{FF2B5EF4-FFF2-40B4-BE49-F238E27FC236}">
                <a16:creationId xmlns:a16="http://schemas.microsoft.com/office/drawing/2014/main" id="{B348E878-027D-CB41-2199-407CE1B510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550758"/>
      </p:ext>
    </p:extLst>
  </p:cSld>
  <p:clrMapOvr>
    <a:masterClrMapping/>
  </p:clrMapOvr>
  <mc:AlternateContent xmlns:mc="http://schemas.openxmlformats.org/markup-compatibility/2006" xmlns:p14="http://schemas.microsoft.com/office/powerpoint/2010/main">
    <mc:Choice Requires="p14">
      <p:transition spd="slow" p14:dur="2000" advTm="76532"/>
    </mc:Choice>
    <mc:Fallback xmlns="">
      <p:transition spd="slow" advTm="76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{DD6F0DC6-355D-9B4D-BC7F-CDA4262EF584}tf10001076</Template>
  <TotalTime>988</TotalTime>
  <Words>1134</Words>
  <Application>Microsoft Macintosh PowerPoint</Application>
  <PresentationFormat>Widescreen</PresentationFormat>
  <Paragraphs>99</Paragraphs>
  <Slides>15</Slides>
  <Notes>1</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Gothic</vt:lpstr>
      <vt:lpstr>Times New Roman</vt:lpstr>
      <vt:lpstr>TimesNewRomanPSMT</vt:lpstr>
      <vt:lpstr>Wingdings</vt:lpstr>
      <vt:lpstr>Wingdings 3</vt:lpstr>
      <vt:lpstr>Ion Boardroom</vt:lpstr>
      <vt:lpstr>PowerPoint Presentation</vt:lpstr>
      <vt:lpstr>Table Of Content</vt:lpstr>
      <vt:lpstr>Abstract</vt:lpstr>
      <vt:lpstr>Introduction </vt:lpstr>
      <vt:lpstr>Methodology</vt:lpstr>
      <vt:lpstr>Dataset</vt:lpstr>
      <vt:lpstr>Data Preprocessing and Feature Selection</vt:lpstr>
      <vt:lpstr>Fuzzy KNN</vt:lpstr>
      <vt:lpstr>Multilayer Perceptron(MLP)</vt:lpstr>
      <vt:lpstr>Bar Graph for the count of the images in the dataset</vt:lpstr>
      <vt:lpstr>Flow chat of the program</vt:lpstr>
      <vt:lpstr>Input &amp; Output</vt:lpstr>
      <vt:lpstr>Validation Methods</vt:lpstr>
      <vt:lpstr>Validation Methods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sneha</dc:creator>
  <cp:lastModifiedBy>19379867559</cp:lastModifiedBy>
  <cp:revision>47</cp:revision>
  <dcterms:created xsi:type="dcterms:W3CDTF">2023-04-22T03:28:20Z</dcterms:created>
  <dcterms:modified xsi:type="dcterms:W3CDTF">2023-04-24T03:23:46Z</dcterms:modified>
</cp:coreProperties>
</file>